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78" r:id="rId4"/>
    <p:sldId id="27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80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3" d="100"/>
          <a:sy n="113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86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0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33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76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75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em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2.png"/><Relationship Id="rId4" Type="http://schemas.openxmlformats.org/officeDocument/2006/relationships/image" Target="../media/image84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0" y="104060"/>
            <a:ext cx="8941500" cy="493553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510100" y="1272150"/>
            <a:ext cx="6132000" cy="239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Новый корпус ГБОУ школы № 152 Красногвардейского района 
Санкт-Петербурга: старт новой эпохи</a:t>
            </a:r>
            <a:r>
              <a:rPr lang="en-US" sz="3461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57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461" dirty="0"/>
          </a:p>
        </p:txBody>
      </p:sp>
      <p:sp>
        <p:nvSpPr>
          <p:cNvPr id="6" name="Text 1"/>
          <p:cNvSpPr txBox="1"/>
          <p:nvPr/>
        </p:nvSpPr>
        <p:spPr>
          <a:xfrm>
            <a:off x="2567700" y="3926250"/>
            <a:ext cx="4008600" cy="28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1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Дмитриева Ирина Юльевна, и.о. директора ГБОУ школа № 152 Красногвардейского района Санкт-Петербурга
</a:t>
            </a:r>
            <a:endParaRPr lang="en-US" sz="111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1841"/>
            <a:ext cx="2466283" cy="195086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950" y="1171966"/>
            <a:ext cx="2466283" cy="195086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7854" y="1171650"/>
            <a:ext cx="2460875" cy="1951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400" dirty="0"/>
          </a:p>
        </p:txBody>
      </p:sp>
      <p:sp>
        <p:nvSpPr>
          <p:cNvPr id="10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Уникальная инфраструктура нового корпуса школы № 152
</a:t>
            </a:r>
            <a:endParaRPr lang="en-US" sz="2563" dirty="0"/>
          </a:p>
        </p:txBody>
      </p:sp>
      <p:sp>
        <p:nvSpPr>
          <p:cNvPr id="11" name="Text 2"/>
          <p:cNvSpPr txBox="1"/>
          <p:nvPr/>
        </p:nvSpPr>
        <p:spPr>
          <a:xfrm>
            <a:off x="140677" y="3209026"/>
            <a:ext cx="283464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спортивные объекты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 бассейна  (большой и малый), 
2 оборудованных спортивных зала (большой и малый, тренажерный зал) создают условия для активного развития учащихся. 
Формирование спортивного кластера, на прилегающей территории школы</a:t>
            </a:r>
            <a:r>
              <a:rPr lang="en-US" sz="109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008" dirty="0"/>
          </a:p>
        </p:txBody>
      </p:sp>
      <p:sp>
        <p:nvSpPr>
          <p:cNvPr id="12" name="Text 3"/>
          <p:cNvSpPr txBox="1"/>
          <p:nvPr/>
        </p:nvSpPr>
        <p:spPr>
          <a:xfrm>
            <a:off x="3291509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пространства нового формата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Медиастудия, специализированные зоны для искусства и музыки (студия скульптуры, студия прикладного искусства, студия рисунков и живописи, студия хореографии).</a:t>
            </a:r>
            <a:r>
              <a:rPr lang="en-US" sz="1177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77" dirty="0"/>
          </a:p>
        </p:txBody>
      </p:sp>
      <p:sp>
        <p:nvSpPr>
          <p:cNvPr id="13" name="Text 4"/>
          <p:cNvSpPr txBox="1"/>
          <p:nvPr/>
        </p:nvSpPr>
        <p:spPr>
          <a:xfrm>
            <a:off x="6275709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Новый стандарт школы в Санкт-Петербурге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Актовый зал на 536 мест (костюмерная, бутафорская, артистические комнаты), а также современные учебные кабинеты обеспечивают комфорт и инновации в обучении.</a:t>
            </a:r>
            <a:r>
              <a:rPr lang="en-US" sz="1177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77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24" y="4229420"/>
            <a:ext cx="521700" cy="4173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474" y="4229420"/>
            <a:ext cx="521700" cy="41736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324" y="4186700"/>
            <a:ext cx="439950" cy="502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8374" y="4186700"/>
            <a:ext cx="439950" cy="502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9524" y="4229420"/>
            <a:ext cx="521700" cy="417360"/>
          </a:xfrm>
          <a:prstGeom prst="rect">
            <a:avLst/>
          </a:prstGeom>
        </p:spPr>
      </p:pic>
      <p:sp>
        <p:nvSpPr>
          <p:cNvPr id="18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400" dirty="0"/>
          </a:p>
        </p:txBody>
      </p:sp>
      <p:sp>
        <p:nvSpPr>
          <p:cNvPr id="19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Учебно-вспомогательные пространства нового корпуса школы №152
</a:t>
            </a:r>
            <a:endParaRPr lang="en-US" sz="2563" dirty="0"/>
          </a:p>
        </p:txBody>
      </p:sp>
      <p:sp>
        <p:nvSpPr>
          <p:cNvPr id="20" name="Text 2"/>
          <p:cNvSpPr txBox="1"/>
          <p:nvPr/>
        </p:nvSpPr>
        <p:spPr>
          <a:xfrm>
            <a:off x="178767" y="1587499"/>
            <a:ext cx="1527000" cy="238662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9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Оснащённые современные мастерские для работы с металлом, деревом и тканью способствуют развитию практических навыков и творческого мышления у учащихся.
</a:t>
            </a:r>
            <a:r>
              <a:rPr lang="en-US" sz="1109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Мастерские по обработке материалов
</a:t>
            </a:r>
            <a:endParaRPr lang="en-US" sz="1109" dirty="0"/>
          </a:p>
        </p:txBody>
      </p:sp>
      <p:sp>
        <p:nvSpPr>
          <p:cNvPr id="21" name="Text 3"/>
          <p:cNvSpPr txBox="1"/>
          <p:nvPr/>
        </p:nvSpPr>
        <p:spPr>
          <a:xfrm>
            <a:off x="3762817" y="1587499"/>
            <a:ext cx="1527000" cy="253824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7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Организованы отдельные гардеробные зоны для учеников 1–4 и 5–11 классов, что обеспечивает комфорт и удобство в школьной повседневности.
</a:t>
            </a:r>
            <a:r>
              <a:rPr lang="en-US" sz="127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Гардеробы для разных возрастных групп
</a:t>
            </a:r>
            <a:endParaRPr lang="en-US" sz="1270" dirty="0"/>
          </a:p>
        </p:txBody>
      </p:sp>
      <p:sp>
        <p:nvSpPr>
          <p:cNvPr id="22" name="Text 4"/>
          <p:cNvSpPr txBox="1"/>
          <p:nvPr/>
        </p:nvSpPr>
        <p:spPr>
          <a:xfrm>
            <a:off x="1970792" y="1399735"/>
            <a:ext cx="1527000" cy="272600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8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основам кулинарии и домоводства помогает формировать жизненно важные навыки самостоятельности и здорового образа жизни.
</a:t>
            </a:r>
            <a:r>
              <a:rPr lang="en-US" sz="118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Мастерская по кулинарии и домоводству
</a:t>
            </a:r>
            <a:endParaRPr lang="en-US" sz="1180" dirty="0"/>
          </a:p>
        </p:txBody>
      </p:sp>
      <p:sp>
        <p:nvSpPr>
          <p:cNvPr id="23" name="Text 5"/>
          <p:cNvSpPr txBox="1"/>
          <p:nvPr/>
        </p:nvSpPr>
        <p:spPr>
          <a:xfrm>
            <a:off x="5554842" y="1587500"/>
            <a:ext cx="1527000" cy="253824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8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Информационный центр с фондом открытого доступа с богатой коллекцией литературы и современное медиаоборудование для всестороннего развития.
</a:t>
            </a:r>
            <a:r>
              <a:rPr lang="en-US" sz="128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Библиотека и медиатека
</a:t>
            </a:r>
            <a:endParaRPr lang="en-US" sz="1281" dirty="0"/>
          </a:p>
        </p:txBody>
      </p:sp>
      <p:sp>
        <p:nvSpPr>
          <p:cNvPr id="24" name="Text 6"/>
          <p:cNvSpPr txBox="1"/>
          <p:nvPr/>
        </p:nvSpPr>
        <p:spPr>
          <a:xfrm>
            <a:off x="7346867" y="1587499"/>
            <a:ext cx="1527000" cy="253824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65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Учебные комнаты с профильным оборудованием обеспечивают углублённое изучение предметов и реализацию инновационных методик преподавания.
</a:t>
            </a:r>
            <a:r>
              <a:rPr lang="en-US" sz="1265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Специализированные кабинеты
</a:t>
            </a:r>
            <a:endParaRPr lang="en-US" sz="126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03675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306750" y="562707"/>
            <a:ext cx="8530500" cy="8721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Кадетское образование: расширение в новом корпусе
</a:t>
            </a:r>
            <a:endParaRPr lang="en-US" sz="2563" dirty="0"/>
          </a:p>
        </p:txBody>
      </p:sp>
      <p:sp>
        <p:nvSpPr>
          <p:cNvPr id="13" name="Text 2"/>
          <p:cNvSpPr txBox="1"/>
          <p:nvPr/>
        </p:nvSpPr>
        <p:spPr>
          <a:xfrm>
            <a:off x="606471" y="2077625"/>
            <a:ext cx="1679700" cy="63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Сентябрь 2026
</a:t>
            </a:r>
            <a:endParaRPr lang="en-US" sz="1400" dirty="0"/>
          </a:p>
        </p:txBody>
      </p:sp>
      <p:sp>
        <p:nvSpPr>
          <p:cNvPr id="14" name="Text 3"/>
          <p:cNvSpPr txBox="1"/>
          <p:nvPr/>
        </p:nvSpPr>
        <p:spPr>
          <a:xfrm>
            <a:off x="344251" y="2887980"/>
            <a:ext cx="1622700" cy="1308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32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курса "Школа безопасности" (5-7 классы), формирование системы патриотического воспитания учащихся.
</a:t>
            </a:r>
            <a:endParaRPr lang="en-US" sz="1232" dirty="0"/>
          </a:p>
        </p:txBody>
      </p:sp>
      <p:sp>
        <p:nvSpPr>
          <p:cNvPr id="15" name="Text 4"/>
          <p:cNvSpPr txBox="1"/>
          <p:nvPr/>
        </p:nvSpPr>
        <p:spPr>
          <a:xfrm>
            <a:off x="2845871" y="2077625"/>
            <a:ext cx="1679700" cy="63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Сентябрь 2027
</a:t>
            </a:r>
            <a:endParaRPr lang="en-US" sz="1400" dirty="0"/>
          </a:p>
        </p:txBody>
      </p:sp>
      <p:sp>
        <p:nvSpPr>
          <p:cNvPr id="16" name="Text 5"/>
          <p:cNvSpPr txBox="1"/>
          <p:nvPr/>
        </p:nvSpPr>
        <p:spPr>
          <a:xfrm>
            <a:off x="2583651" y="2887980"/>
            <a:ext cx="1679700" cy="1308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9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Планируется открытие на базе параллелей 5-6 классов кадетских классов Росгвардии и  Спецсвязи в новом корпусе (по 1 кадетскому классу на базе каждой  параллели 5-6 классов) 
</a:t>
            </a:r>
            <a:endParaRPr lang="en-US" sz="1095" dirty="0"/>
          </a:p>
        </p:txBody>
      </p:sp>
      <p:sp>
        <p:nvSpPr>
          <p:cNvPr id="17" name="Text 6"/>
          <p:cNvSpPr txBox="1"/>
          <p:nvPr/>
        </p:nvSpPr>
        <p:spPr>
          <a:xfrm>
            <a:off x="5085271" y="2077625"/>
            <a:ext cx="1679700" cy="63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Сентябрь 2028
</a:t>
            </a:r>
            <a:endParaRPr lang="en-US" sz="1400" dirty="0"/>
          </a:p>
        </p:txBody>
      </p:sp>
      <p:sp>
        <p:nvSpPr>
          <p:cNvPr id="18" name="Text 7"/>
          <p:cNvSpPr txBox="1"/>
          <p:nvPr/>
        </p:nvSpPr>
        <p:spPr>
          <a:xfrm>
            <a:off x="4823051" y="2944223"/>
            <a:ext cx="1679700" cy="12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9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комплексной системы кадетского образования в новом корпусе (1 кадетский класс на базе каждой  параллели 5-8 классов) с акцентом на воспитание традиций школы.
</a:t>
            </a:r>
            <a:endParaRPr lang="en-US" sz="1095" dirty="0"/>
          </a:p>
        </p:txBody>
      </p:sp>
      <p:sp>
        <p:nvSpPr>
          <p:cNvPr id="19" name="Text 8"/>
          <p:cNvSpPr txBox="1"/>
          <p:nvPr/>
        </p:nvSpPr>
        <p:spPr>
          <a:xfrm>
            <a:off x="7324671" y="2077625"/>
            <a:ext cx="1679700" cy="63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Сентябрь </a:t>
            </a: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2029 и далее
</a:t>
            </a:r>
            <a:endParaRPr lang="en-US" sz="1400" dirty="0"/>
          </a:p>
        </p:txBody>
      </p:sp>
      <p:sp>
        <p:nvSpPr>
          <p:cNvPr id="20" name="Text 9"/>
          <p:cNvSpPr txBox="1"/>
          <p:nvPr/>
        </p:nvSpPr>
        <p:spPr>
          <a:xfrm>
            <a:off x="6987540" y="2944223"/>
            <a:ext cx="1999859" cy="1353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24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Укрепление кадрового потенциала и расширение патриотического воспитания; подготовка учащихся к востребованным профессиям.
</a:t>
            </a:r>
            <a:endParaRPr lang="en-US" sz="1224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1834"/>
            <a:ext cx="2466300" cy="19508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775" y="1171959"/>
            <a:ext cx="2466300" cy="19508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800" y="1171959"/>
            <a:ext cx="2466300" cy="19508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Отделение дополнительного образования (ОДОД): развитие талантов в разных направлениях
</a:t>
            </a:r>
            <a:endParaRPr lang="en-US" sz="2563" dirty="0"/>
          </a:p>
        </p:txBody>
      </p:sp>
      <p:sp>
        <p:nvSpPr>
          <p:cNvPr id="12" name="Text 2"/>
          <p:cNvSpPr txBox="1"/>
          <p:nvPr/>
        </p:nvSpPr>
        <p:spPr>
          <a:xfrm>
            <a:off x="487680" y="3209025"/>
            <a:ext cx="255839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Художественно-эстетическая программа</a:t>
            </a:r>
            <a:r>
              <a:rPr lang="en-US" sz="97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Будет реализовываться через творческие мастерские, занятия музыкой и изобразительным искусством (</a:t>
            </a:r>
            <a:r>
              <a:rPr lang="ru-RU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современная хореография, 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студия скульптуры, студия прикладного искусства, студия рисунков и живописи, медиастудия, студия хореографии и тд.) </a:t>
            </a:r>
            <a:r>
              <a:rPr lang="en-US" sz="973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73" dirty="0"/>
          </a:p>
        </p:txBody>
      </p:sp>
      <p:sp>
        <p:nvSpPr>
          <p:cNvPr id="13" name="Text 3"/>
          <p:cNvSpPr txBox="1"/>
          <p:nvPr/>
        </p:nvSpPr>
        <p:spPr>
          <a:xfrm>
            <a:off x="3657800" y="3209025"/>
            <a:ext cx="219390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Научно-техническое направление</a:t>
            </a: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Будет включать курсы 3D-моделирования, робототехники</a:t>
            </a: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400" dirty="0"/>
          </a:p>
        </p:txBody>
      </p:sp>
      <p:sp>
        <p:nvSpPr>
          <p:cNvPr id="14" name="Text 4"/>
          <p:cNvSpPr txBox="1"/>
          <p:nvPr/>
        </p:nvSpPr>
        <p:spPr>
          <a:xfrm>
            <a:off x="6700560" y="3209025"/>
            <a:ext cx="2466300" cy="1538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Спортивные и туристские активности</a:t>
            </a:r>
            <a:r>
              <a:rPr lang="en-US" sz="822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ассейн,  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спортивный 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бильярд, спортивный туризм, тек-регби, футбол, баскетбол, волейбол, топ-спин (настольный теннис),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БПЛА –пилотирование, гандбол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подвижные игры, военно-спортивное многоборье, ОФП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95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22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050" y="1481454"/>
            <a:ext cx="3552000" cy="31387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0" y="1272150"/>
            <a:ext cx="5049800" cy="145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11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</a:t>
            </a:r>
            <a:r>
              <a:rPr lang="en-US" sz="1400" dirty="0">
                <a:solidFill>
                  <a:srgbClr val="0F11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сентября 2026 года школа №152 получает статус </a:t>
            </a:r>
            <a:r>
              <a:rPr lang="en-US" sz="1400" b="1" dirty="0">
                <a:solidFill>
                  <a:srgbClr val="0F11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флагманской образовательной организации Красногвардейского района по развитию Тек-Рэгби</a:t>
            </a:r>
            <a:r>
              <a:rPr lang="en-US" sz="1400" dirty="0">
                <a:solidFill>
                  <a:srgbClr val="0F11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открывая новую страницу в истории школьного спорта и задавая новые стандарты спортивно-патриотического воспитания. 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129540" y="601979"/>
            <a:ext cx="8953500" cy="5664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№152 — флагман Тек-Рэгби в Красногвардейском районе</a:t>
            </a: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63" dirty="0"/>
          </a:p>
        </p:txBody>
      </p:sp>
      <p:sp>
        <p:nvSpPr>
          <p:cNvPr id="7" name="Text 2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2400" dirty="0"/>
          </a:p>
        </p:txBody>
      </p:sp>
      <p:sp>
        <p:nvSpPr>
          <p:cNvPr id="8" name="Text 3"/>
          <p:cNvSpPr txBox="1"/>
          <p:nvPr/>
        </p:nvSpPr>
        <p:spPr>
          <a:xfrm>
            <a:off x="156600" y="3140525"/>
            <a:ext cx="4514460" cy="145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36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статус утверждает за школой роль методического и соревновательного центра, где инновационные педагогические практики гармонично соединяются с воспитанием командного духа, силы воли и физической культуры подрастающего поколения.</a:t>
            </a:r>
            <a:endParaRPr lang="en-US" sz="1636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24" y="4229420"/>
            <a:ext cx="521700" cy="4173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6349" y="4186700"/>
            <a:ext cx="439950" cy="502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3449" y="4229420"/>
            <a:ext cx="521700" cy="41736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7499" y="4229420"/>
            <a:ext cx="521700" cy="41736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9524" y="4229420"/>
            <a:ext cx="521700" cy="417360"/>
          </a:xfrm>
          <a:prstGeom prst="rect">
            <a:avLst/>
          </a:prstGeom>
        </p:spPr>
      </p:pic>
      <p:sp>
        <p:nvSpPr>
          <p:cNvPr id="18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400" dirty="0"/>
          </a:p>
        </p:txBody>
      </p:sp>
      <p:sp>
        <p:nvSpPr>
          <p:cNvPr id="19" name="Text 1"/>
          <p:cNvSpPr txBox="1"/>
          <p:nvPr/>
        </p:nvSpPr>
        <p:spPr>
          <a:xfrm>
            <a:off x="306750" y="311075"/>
            <a:ext cx="8530500" cy="88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Профильные и предпрофильные направления обучения в новом корпусе
</a:t>
            </a:r>
            <a:endParaRPr lang="en-US" sz="2563" dirty="0"/>
          </a:p>
        </p:txBody>
      </p:sp>
      <p:sp>
        <p:nvSpPr>
          <p:cNvPr id="20" name="Text 2"/>
          <p:cNvSpPr txBox="1"/>
          <p:nvPr/>
        </p:nvSpPr>
        <p:spPr>
          <a:xfrm>
            <a:off x="112542" y="1406769"/>
            <a:ext cx="1593225" cy="252515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4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Углубленное изучение информатики (по два часа в неделю) формирует основы для профильного обучения и подготовки к техническим и гуманитарным направлениям в старшей школе.
</a:t>
            </a:r>
            <a:r>
              <a:rPr lang="en-US" sz="1148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Предпрофильное обучение в 7-9 классах
</a:t>
            </a:r>
            <a:endParaRPr lang="en-US" sz="1148" dirty="0"/>
          </a:p>
        </p:txBody>
      </p:sp>
      <p:sp>
        <p:nvSpPr>
          <p:cNvPr id="21" name="Text 3"/>
          <p:cNvSpPr txBox="1"/>
          <p:nvPr/>
        </p:nvSpPr>
        <p:spPr>
          <a:xfrm>
            <a:off x="3676558" y="1491176"/>
            <a:ext cx="1725435" cy="23774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24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Социально-экономический профиль (с углубленным изучением математики и обществознания) и универсальный профиль, фокусирующийся на биологии и обществознании, обеспечивают разнообразие возможностей.
</a:t>
            </a:r>
            <a:r>
              <a:rPr lang="en-US" sz="1124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Профили 11 классов
</a:t>
            </a:r>
            <a:endParaRPr lang="en-US" sz="1124" dirty="0"/>
          </a:p>
        </p:txBody>
      </p:sp>
      <p:sp>
        <p:nvSpPr>
          <p:cNvPr id="22" name="Text 4"/>
          <p:cNvSpPr txBox="1"/>
          <p:nvPr/>
        </p:nvSpPr>
        <p:spPr>
          <a:xfrm>
            <a:off x="1884534" y="1491175"/>
            <a:ext cx="1613258" cy="260955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6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10-х классах доступны информационно-технологический профиль (с углубленным изучением математики и информатики), а также социально-экономический с уклоном в математику и обществознание.
</a:t>
            </a:r>
            <a:r>
              <a:rPr lang="en-US" sz="116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Профили обучения в 10 классах
</a:t>
            </a:r>
            <a:endParaRPr lang="en-US" sz="1166" dirty="0"/>
          </a:p>
        </p:txBody>
      </p:sp>
      <p:sp>
        <p:nvSpPr>
          <p:cNvPr id="23" name="Text 5"/>
          <p:cNvSpPr txBox="1"/>
          <p:nvPr/>
        </p:nvSpPr>
        <p:spPr>
          <a:xfrm>
            <a:off x="5554842" y="1587500"/>
            <a:ext cx="1527000" cy="23444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8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Основным иностранным языком является английский, а также планируется   внеурочное изучение китайского, французского и испанского языков для расширения лингвистических компетенций.
</a:t>
            </a:r>
            <a:r>
              <a:rPr lang="en-US" sz="118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Иностранные языки 
(2 - 11 классы)
</a:t>
            </a:r>
            <a:endParaRPr lang="en-US" sz="1180" dirty="0"/>
          </a:p>
        </p:txBody>
      </p:sp>
      <p:sp>
        <p:nvSpPr>
          <p:cNvPr id="24" name="Text 6"/>
          <p:cNvSpPr txBox="1"/>
          <p:nvPr/>
        </p:nvSpPr>
        <p:spPr>
          <a:xfrm>
            <a:off x="7346867" y="1587499"/>
            <a:ext cx="1527000" cy="253824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7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в начальной школе осуществляется по федеральной программе «Школа России», что гарантирует качественное образовательное начало и плавное вхождение в дальнейшую учебу.
</a:t>
            </a:r>
            <a:r>
              <a:rPr lang="en-US" sz="127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Начальная школа
</a:t>
            </a:r>
            <a:endParaRPr lang="en-US" sz="127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1067"/>
            <a:ext cx="9144000" cy="183951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Учебный план 5 класса и новая структура направлений
</a:t>
            </a:r>
            <a:endParaRPr lang="en-US" sz="2563" dirty="0"/>
          </a:p>
        </p:txBody>
      </p:sp>
      <p:sp>
        <p:nvSpPr>
          <p:cNvPr id="9" name="Text 2"/>
          <p:cNvSpPr txBox="1"/>
          <p:nvPr/>
        </p:nvSpPr>
        <p:spPr>
          <a:xfrm>
            <a:off x="796350" y="1386500"/>
            <a:ext cx="34392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Учебный план 5 класса на 2026–2027 учебный год знаменует переход из начальной в основную школу с новыми предметами и преподавателями, что требует адаптации и делает обучение более разнообразным и интересным. </a:t>
            </a:r>
            <a:r>
              <a:rPr lang="en-US" sz="159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92" dirty="0"/>
          </a:p>
        </p:txBody>
      </p:sp>
      <p:sp>
        <p:nvSpPr>
          <p:cNvPr id="10" name="Text 3"/>
          <p:cNvSpPr txBox="1"/>
          <p:nvPr/>
        </p:nvSpPr>
        <p:spPr>
          <a:xfrm>
            <a:off x="5031900" y="1386500"/>
            <a:ext cx="39555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5 классе обучающиеся изучают основные гуманитарные, естественно-научные и творческие дисциплины, что способствует формированию базовых знаний в начальной стадии обучения.</a:t>
            </a:r>
            <a:endParaRPr lang="ru-RU" sz="1200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
Учебная программа направлена на всестороннее развитие, включая развитие навыков критического мышления и творческого подхода в различных областях знаний.</a:t>
            </a:r>
            <a:r>
              <a:rPr lang="en-US" sz="117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7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306750" y="311075"/>
            <a:ext cx="8530500" cy="490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учебного плана 5 класса (обязательная часть)</a:t>
            </a: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63" dirty="0"/>
          </a:p>
        </p:txBody>
      </p:sp>
      <p:sp>
        <p:nvSpPr>
          <p:cNvPr id="7" name="Text 2"/>
          <p:cNvSpPr txBox="1"/>
          <p:nvPr/>
        </p:nvSpPr>
        <p:spPr>
          <a:xfrm>
            <a:off x="126610" y="618979"/>
            <a:ext cx="3444433" cy="38264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00000"/>
              </a:lnSpc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• Общая предельная аудиторная нагрузка за неделю составляет 29 часов. Это соответствует </a:t>
            </a:r>
            <a:r>
              <a:rPr lang="ru-RU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СанПин 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позволяет равномерно распределить учебное время без переутомления школьников.
• Обязательная учебная нагрузка в 5 классе включает основные группы предметов с распределением часов.
• Важно отметить, что предметы, такие как «Алгебра» и «Геометрия»,«Вероятность и статистика» , вводятся только в старших классах (начиная с 7 класса), что учитывает возрастные и психофизиологические особенности учеников.
•</a:t>
            </a:r>
            <a:r>
              <a:rPr lang="ru-RU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таршеклассники начинают изучать «Информатику», «Физику» и «Химию», что расширяет их научную компетентность и подготовку к профильному обучению.
</a:t>
            </a:r>
            <a:r>
              <a:rPr lang="en-US" sz="85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14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453" y="1192484"/>
            <a:ext cx="3979740" cy="30788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Углубленное изучение предметов и расширение кругозора
</a:t>
            </a:r>
            <a:endParaRPr lang="en-US" sz="2563" dirty="0"/>
          </a:p>
        </p:txBody>
      </p:sp>
      <p:sp>
        <p:nvSpPr>
          <p:cNvPr id="7" name="Text 2"/>
          <p:cNvSpPr txBox="1"/>
          <p:nvPr/>
        </p:nvSpPr>
        <p:spPr>
          <a:xfrm>
            <a:off x="306750" y="1167500"/>
            <a:ext cx="3271800" cy="310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745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Часы, выделенные на углубленное изучение, способствуют развитию обязательных предметов и жизненных компетенций без увеличения общей нагрузки.
• Углубленное обучение в ключевых предметах способствует прочным знаниям и жизненным навыкам, повышая качество подготовки без дополнительной нагрузки.</a:t>
            </a:r>
            <a:r>
              <a:rPr lang="en-US" sz="1745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9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745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600" y="1209524"/>
            <a:ext cx="4830700" cy="33012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6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углубленного обучения предметов
</a:t>
            </a:r>
            <a:endParaRPr lang="en-US" sz="2866" dirty="0"/>
          </a:p>
        </p:txBody>
      </p:sp>
      <p:sp>
        <p:nvSpPr>
          <p:cNvPr id="9" name="Text 2"/>
          <p:cNvSpPr txBox="1"/>
          <p:nvPr/>
        </p:nvSpPr>
        <p:spPr>
          <a:xfrm>
            <a:off x="796350" y="1335700"/>
            <a:ext cx="3439200" cy="1686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9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Повышение академических результатов:
</a:t>
            </a:r>
            <a:r>
              <a:rPr lang="en-US" sz="139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Дополнительные часы по математике и русскому языку способствуют глубокому усвоению материала 5 класса, устраняют пробелы и создают прочную основу для успешного дальнейшего обучения.
</a:t>
            </a:r>
            <a:endParaRPr lang="en-US" sz="1391" dirty="0"/>
          </a:p>
        </p:txBody>
      </p:sp>
      <p:sp>
        <p:nvSpPr>
          <p:cNvPr id="10" name="Text 3"/>
          <p:cNvSpPr txBox="1"/>
          <p:nvPr/>
        </p:nvSpPr>
        <p:spPr>
          <a:xfrm>
            <a:off x="5054600" y="1335700"/>
            <a:ext cx="3627900" cy="15692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2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функциональной грамотности:
</a:t>
            </a:r>
            <a:r>
              <a:rPr lang="en-US" sz="1402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 «Школа безопасности» развивает у учеников навыки практического применения знаний: ориентирование в городе, действия при пожаре и угрозе террористического акта, что повышает их функциональную грамотность.
</a:t>
            </a:r>
            <a:endParaRPr lang="en-US" sz="1402" dirty="0"/>
          </a:p>
        </p:txBody>
      </p:sp>
      <p:sp>
        <p:nvSpPr>
          <p:cNvPr id="11" name="Text 4"/>
          <p:cNvSpPr txBox="1"/>
          <p:nvPr/>
        </p:nvSpPr>
        <p:spPr>
          <a:xfrm>
            <a:off x="796350" y="3339125"/>
            <a:ext cx="7319100" cy="15564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39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метапредметных навыков:
</a:t>
            </a:r>
            <a:r>
              <a:rPr lang="en-US" sz="1839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умений работать с информацией, анализировать тексты и решать логические задачи укрепляет метапредметные навыки, полезные во всех учебных дисциплинах и будущей профессиональной деятельности.
</a:t>
            </a:r>
            <a:endParaRPr lang="en-US" sz="1839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2322"/>
            <a:ext cx="2466283" cy="19499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950" y="1171677"/>
            <a:ext cx="2466283" cy="195144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5150" y="1172019"/>
            <a:ext cx="2466283" cy="1950761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Директор школы № 152 - Клименко Руслан Юрьевич
</a:t>
            </a:r>
            <a:endParaRPr lang="en-US" sz="2563" dirty="0"/>
          </a:p>
        </p:txBody>
      </p:sp>
      <p:sp>
        <p:nvSpPr>
          <p:cNvPr id="11" name="Text 2"/>
          <p:cNvSpPr txBox="1"/>
          <p:nvPr/>
        </p:nvSpPr>
        <p:spPr>
          <a:xfrm>
            <a:off x="1" y="3209025"/>
            <a:ext cx="3017520" cy="1681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 и признание</a:t>
            </a:r>
            <a:r>
              <a:rPr lang="ru-RU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Клименко Руслан Юрьевич</a:t>
            </a:r>
            <a:r>
              <a:rPr lang="ru-RU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директор школы № 152 уже 13 лет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Он - </a:t>
            </a:r>
            <a:r>
              <a:rPr lang="ru-RU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очётный работник Сферы образования </a:t>
            </a:r>
            <a:r>
              <a:rPr lang="ru-RU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Российской Федерации, </a:t>
            </a:r>
            <a:r>
              <a:rPr lang="ru-RU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</a:t>
            </a:r>
            <a:r>
              <a:rPr lang="en-US" sz="1050" b="1" dirty="0">
                <a:solidFill>
                  <a:srgbClr val="06070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андидат исторических наук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ru-RU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епутат 7-го созыва муниципального округа Малая Охта. </a:t>
            </a:r>
            <a:endParaRPr lang="ru-RU" sz="1050" b="1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Награжден орденом «За социальное партнёрство», медалью им. князя А. Невского.</a:t>
            </a:r>
            <a:r>
              <a:rPr lang="en-US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12" name="Text 3"/>
          <p:cNvSpPr txBox="1"/>
          <p:nvPr/>
        </p:nvSpPr>
        <p:spPr>
          <a:xfrm>
            <a:off x="3223260" y="3209026"/>
            <a:ext cx="2786393" cy="1681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Военно-патриотическая и просветительская деятельность.</a:t>
            </a:r>
            <a:r>
              <a:rPr lang="ru-RU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Руслан Юрьевич занимает 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 сопредседателя военно-патриотического отделения организации «Офицеры России»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читает лекции во Всероссийском обществе «Знание». Его деятельность способствует воспитанию патриотизма и развитию просвещения среди молодёжи.</a:t>
            </a:r>
            <a:r>
              <a:rPr lang="en-US" sz="95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52" dirty="0"/>
          </a:p>
        </p:txBody>
      </p:sp>
      <p:sp>
        <p:nvSpPr>
          <p:cNvPr id="13" name="Text 4"/>
          <p:cNvSpPr txBox="1"/>
          <p:nvPr/>
        </p:nvSpPr>
        <p:spPr>
          <a:xfrm>
            <a:off x="6211477" y="3209026"/>
            <a:ext cx="293252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Лидер с видением и страстью к инновациям.</a:t>
            </a:r>
            <a:r>
              <a:rPr lang="en-US" sz="1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Руслан Юрьевич </a:t>
            </a:r>
            <a:r>
              <a:rPr lang="en-US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 опытный </a:t>
            </a:r>
            <a:r>
              <a:rPr lang="ru-RU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руководитель</a:t>
            </a:r>
            <a:r>
              <a:rPr lang="en-US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стремится внедрять современные технологии</a:t>
            </a:r>
            <a:r>
              <a:rPr lang="ru-RU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Под его руководством школа активно участвует в проекте «Школа будущего», что отражает его стремление обеспечить обучение на уровне мировых стандартов. Он сочетает новаторские подходы с традиционными методами, создавая уникальную среду для развития учеников.
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Прием документов в 1-11 классы ГБОУ школа № 152 (новый корпус)
</a:t>
            </a:r>
            <a:endParaRPr lang="en-US" sz="2563" dirty="0"/>
          </a:p>
        </p:txBody>
      </p:sp>
      <p:sp>
        <p:nvSpPr>
          <p:cNvPr id="9" name="Text 2"/>
          <p:cNvSpPr txBox="1"/>
          <p:nvPr/>
        </p:nvSpPr>
        <p:spPr>
          <a:xfrm>
            <a:off x="796350" y="1335700"/>
            <a:ext cx="34392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Подача заявлений в 1 классы возможна с 1 апреля через:
• госуслуги,
• МФЦ, 
• в электронной форме посредством Портала gu.spb.ru или ЕГПУ;
• заказным письмом по адресу школы: Стахановцев, 15/2, корпус А.</a:t>
            </a:r>
            <a:r>
              <a:rPr lang="en-US" sz="117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71" dirty="0"/>
          </a:p>
        </p:txBody>
      </p:sp>
      <p:sp>
        <p:nvSpPr>
          <p:cNvPr id="10" name="Text 3"/>
          <p:cNvSpPr txBox="1"/>
          <p:nvPr/>
        </p:nvSpPr>
        <p:spPr>
          <a:xfrm>
            <a:off x="5054600" y="1335700"/>
            <a:ext cx="36279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Вам придет приглашение  на подачу оригиналов документов. 
</a:t>
            </a:r>
            <a:r>
              <a:rPr lang="en-US" sz="1300" i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Оригиналы документов подаются  в 1 корпусе школы (Стахановцев, 15/2)
</a:t>
            </a:r>
            <a:r>
              <a:rPr lang="en-US" sz="13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зачислении обязательны медицинская карта формы 026у и прививочный сертификат формы 063у в соответствии с Федеральным законом №52-ФЗ для предотвращения инфекционных заболеваний.
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682283" y="3495821"/>
            <a:ext cx="7589520" cy="1330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65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График приема оригиналов документов в 1 классы с 18 мая по 13 июня 2026 г. (с 13 июня график будет размещен позже):
</a:t>
            </a:r>
            <a:r>
              <a:rPr lang="en-US" sz="116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вторник с 18.00 до 19.30
- четверг с 17.00 до 19.00
</a:t>
            </a:r>
            <a:r>
              <a:rPr lang="en-US" sz="1165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Заявления во 2-11 классы</a:t>
            </a:r>
            <a:r>
              <a:rPr lang="en-US" sz="116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будут приниматься </a:t>
            </a:r>
            <a:r>
              <a:rPr lang="en-US" sz="1165" b="1" u="sng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середины июня по середину августа </a:t>
            </a:r>
            <a:r>
              <a:rPr lang="en-US" sz="116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личном приеме в 1 корпусе на ул. Стахановцев, 15/2 (метро «Новочеркасская») по дополнительному графику (будет размещен до 1 июня).
</a:t>
            </a:r>
            <a:r>
              <a:rPr lang="en-US" sz="1165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Прием документов непосредственно на Чарушинской ул., 14/2 будет осуществляться с середины августа</a:t>
            </a:r>
            <a:r>
              <a:rPr lang="en-US" sz="1165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По вопросам приема в 1 классы следует звонить в канцелярию 246-66-80 (Мария Юрьевна).
</a:t>
            </a:r>
            <a:endParaRPr lang="en-US" sz="116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1067"/>
            <a:ext cx="9144000" cy="183951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8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Школьная форма ГБОУ школа №152 (новый корпус)
</a:t>
            </a:r>
            <a:endParaRPr lang="en-US" sz="2581" dirty="0"/>
          </a:p>
        </p:txBody>
      </p:sp>
      <p:sp>
        <p:nvSpPr>
          <p:cNvPr id="9" name="Text 2"/>
          <p:cNvSpPr txBox="1"/>
          <p:nvPr/>
        </p:nvSpPr>
        <p:spPr>
          <a:xfrm>
            <a:off x="796350" y="1386500"/>
            <a:ext cx="34392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1 сентября 2026 года в школе будет введена форма </a:t>
            </a:r>
            <a:r>
              <a:rPr lang="en-US" sz="1300" b="1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https://spb.skylake.ru
</a:t>
            </a:r>
            <a:r>
              <a:rPr lang="en-US" sz="13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Начальная школа </a:t>
            </a:r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на выбор коллекции Диана (серый, линия стандарт) и Есения (серый, линия бюджет), предлагаемые на выбор родителей или законных представителей.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5031900" y="1188720"/>
            <a:ext cx="3486087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основной и старшей школы</a:t>
            </a:r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- на выбор  коллекции Ностальжи и Дэвид (синие, линия стандарт). 
Форма обеспечивает единый стиль и удобство для всех учеников школы, отвечая современным требованиям.</a:t>
            </a:r>
            <a:r>
              <a:rPr lang="en-US" sz="1565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6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507" y="1220743"/>
            <a:ext cx="3677976" cy="3050557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306750" y="311075"/>
            <a:ext cx="8530500" cy="909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Контактная информация и расположение ГБОУ школа № 152
</a:t>
            </a:r>
            <a:endParaRPr lang="en-US" sz="2563" dirty="0"/>
          </a:p>
        </p:txBody>
      </p:sp>
      <p:sp>
        <p:nvSpPr>
          <p:cNvPr id="7" name="Text 2"/>
          <p:cNvSpPr txBox="1"/>
          <p:nvPr/>
        </p:nvSpPr>
        <p:spPr>
          <a:xfrm>
            <a:off x="306750" y="1167500"/>
            <a:ext cx="3271800" cy="310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№ 152 </a:t>
            </a: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предоставляет полную контактную информацию и продолжает развитие с новым корпусом в ЖК «Цветной город», обеспечивая равные возможности и социальный оптимизм для всех учащихся.
</a:t>
            </a: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№152 — школа социального оптимизма, равных возможностей для каждого!</a:t>
            </a:r>
            <a:r>
              <a:rPr lang="en-US" sz="173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19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Онлайн-платформы школы № 152
</a:t>
            </a:r>
            <a:endParaRPr lang="en-US" sz="3200" dirty="0"/>
          </a:p>
        </p:txBody>
      </p:sp>
      <p:sp>
        <p:nvSpPr>
          <p:cNvPr id="9" name="Text 2"/>
          <p:cNvSpPr txBox="1"/>
          <p:nvPr/>
        </p:nvSpPr>
        <p:spPr>
          <a:xfrm>
            <a:off x="604911" y="1195754"/>
            <a:ext cx="3630639" cy="16270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официальном сайте  ГБОУ школа № 152  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доступны подробные сведения об образовательных программах, инновационных технологиях и мероприятиях в новом корпусе. Здесь же размещены контакты администрации и расписание работы.</a:t>
            </a:r>
            <a:r>
              <a:rPr lang="en-US" sz="12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https://school152spb.ru 
</a:t>
            </a:r>
            <a:endParaRPr lang="en-US" sz="1250" dirty="0"/>
          </a:p>
        </p:txBody>
      </p:sp>
      <p:sp>
        <p:nvSpPr>
          <p:cNvPr id="10" name="Text 3"/>
          <p:cNvSpPr txBox="1"/>
          <p:nvPr/>
        </p:nvSpPr>
        <p:spPr>
          <a:xfrm>
            <a:off x="4768755" y="1230216"/>
            <a:ext cx="3842039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Канал школы № 152 в мессенджере Мах используется для быстрой коммуникации и рассылки уведомлений, что обеспечивает оперативное информирование всех участников образовательного сообщества</a:t>
            </a:r>
            <a:r>
              <a:rPr lang="en-US" sz="1463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r>
              <a:rPr lang="en-US" sz="1463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https://max.ru/id7806103861_gos
</a:t>
            </a:r>
            <a:endParaRPr lang="en-US" sz="1463" dirty="0"/>
          </a:p>
        </p:txBody>
      </p:sp>
      <p:sp>
        <p:nvSpPr>
          <p:cNvPr id="11" name="Text 4"/>
          <p:cNvSpPr txBox="1"/>
          <p:nvPr/>
        </p:nvSpPr>
        <p:spPr>
          <a:xfrm>
            <a:off x="796350" y="3339125"/>
            <a:ext cx="7319100" cy="148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49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Официальное сообщество школы № 152 ВКонтакте 
</a:t>
            </a:r>
            <a:r>
              <a:rPr lang="en-US" sz="1449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стоит подписаться?
• Быть в курсе — все важные новости и изменения в расписании публикуются здесь
• Увидеть своего ребенка — в группе регулярно выкладываются фото с мероприятий
• Задать вопрос — в комментариях можно оперативно получить ответ от администрации
</a:t>
            </a:r>
            <a:r>
              <a:rPr lang="en-US" sz="1449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https://vk.com/club69369
</a:t>
            </a:r>
            <a:endParaRPr lang="en-US" sz="1449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823" y="2115577"/>
            <a:ext cx="900539" cy="9005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7785" y="2009277"/>
            <a:ext cx="1001065" cy="10010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8120" y="3986346"/>
            <a:ext cx="1053479" cy="10534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" y="1799"/>
            <a:ext cx="9144000" cy="513425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15975" y="1716258"/>
            <a:ext cx="6425834" cy="2210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№ 152 — вместе мы строим будущее
</a:t>
            </a:r>
            <a:r>
              <a:rPr lang="en-US" sz="18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Открытый диалог и доступные ресурсы новой школы обеспечивают равные возможности для всех учеников, укрепляя традиции и инновации в Красногвардейском районе.
</a:t>
            </a:r>
            <a:endParaRPr 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1786"/>
            <a:ext cx="2466283" cy="195097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478" y="1171650"/>
            <a:ext cx="2463227" cy="1951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5150" y="1171985"/>
            <a:ext cx="2466283" cy="195083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400" dirty="0"/>
          </a:p>
        </p:txBody>
      </p:sp>
      <p:sp>
        <p:nvSpPr>
          <p:cNvPr id="10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669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Руководящий состав нового корпуса школы №152
</a:t>
            </a:r>
            <a:endParaRPr lang="en-US" sz="2669" dirty="0"/>
          </a:p>
        </p:txBody>
      </p:sp>
      <p:sp>
        <p:nvSpPr>
          <p:cNvPr id="11" name="Text 2"/>
          <p:cNvSpPr txBox="1"/>
          <p:nvPr/>
        </p:nvSpPr>
        <p:spPr>
          <a:xfrm>
            <a:off x="307321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Руководство учебно-воспитательной работой</a:t>
            </a:r>
            <a:r>
              <a:rPr lang="en-US" sz="105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 Милякова Екатерина Владимировна </a:t>
            </a:r>
            <a:r>
              <a:rPr lang="en-US" sz="1053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исполняет обязанности заместителя директора по учебно-воспитательной работе, уделяя внимание организации и контролю учебного процесса, а также повышению качества образования.
</a:t>
            </a:r>
            <a:endParaRPr lang="en-US" sz="1053" dirty="0"/>
          </a:p>
        </p:txBody>
      </p:sp>
      <p:sp>
        <p:nvSpPr>
          <p:cNvPr id="12" name="Text 3"/>
          <p:cNvSpPr txBox="1"/>
          <p:nvPr/>
        </p:nvSpPr>
        <p:spPr>
          <a:xfrm>
            <a:off x="3291509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Руководство учебно-воспитательной работой</a:t>
            </a:r>
            <a:r>
              <a:rPr lang="en-US" sz="1127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Петров Владислав Владимирович</a:t>
            </a:r>
            <a:r>
              <a:rPr lang="en-US" sz="1127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занимает пост заместителя директора по учебно-воспитательной работе, координируя образовательные процессы и учебные программы
</a:t>
            </a:r>
            <a:endParaRPr lang="en-US" sz="1127" dirty="0"/>
          </a:p>
        </p:txBody>
      </p:sp>
      <p:sp>
        <p:nvSpPr>
          <p:cNvPr id="13" name="Text 4"/>
          <p:cNvSpPr txBox="1"/>
          <p:nvPr/>
        </p:nvSpPr>
        <p:spPr>
          <a:xfrm>
            <a:off x="6057901" y="3209026"/>
            <a:ext cx="284226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Воспитательная работа и социальное развитие учеников</a:t>
            </a:r>
            <a:r>
              <a:rPr lang="en-US" sz="849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Петерс Юрий Игоревич</a:t>
            </a: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отвечает за воспитательную работу в школе, обеспечивая формирование нравственных ценностей и развитие учеников в социально значимых направлениях. Его задача — создать условия для всестороннего развития личности школьников.</a:t>
            </a:r>
            <a:r>
              <a:rPr lang="en-US" sz="96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49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2905"/>
            <a:ext cx="2466283" cy="194874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950" y="1172305"/>
            <a:ext cx="2466283" cy="1950191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5150" y="1171966"/>
            <a:ext cx="2466283" cy="1950868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400" dirty="0"/>
          </a:p>
        </p:txBody>
      </p:sp>
      <p:sp>
        <p:nvSpPr>
          <p:cNvPr id="10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638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Руководящий состав нового корпуса школы №152.
</a:t>
            </a:r>
            <a:endParaRPr lang="en-US" sz="2638" dirty="0"/>
          </a:p>
        </p:txBody>
      </p:sp>
      <p:sp>
        <p:nvSpPr>
          <p:cNvPr id="11" name="Text 2"/>
          <p:cNvSpPr txBox="1"/>
          <p:nvPr/>
        </p:nvSpPr>
        <p:spPr>
          <a:xfrm>
            <a:off x="307321" y="3209026"/>
            <a:ext cx="2466283" cy="1538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77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Инновационное обеспечение школы</a:t>
            </a:r>
            <a:r>
              <a:rPr lang="en-US" sz="1177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Барсукова Евгения Михайловна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ведёт методическую и инновационную работу, внедряя современные образовательные технологии для повышения эффективности обучения.</a:t>
            </a:r>
            <a:r>
              <a:rPr lang="en-US" sz="1177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77" dirty="0"/>
          </a:p>
        </p:txBody>
      </p:sp>
      <p:sp>
        <p:nvSpPr>
          <p:cNvPr id="12" name="Text 3"/>
          <p:cNvSpPr txBox="1"/>
          <p:nvPr/>
        </p:nvSpPr>
        <p:spPr>
          <a:xfrm>
            <a:off x="3192780" y="3209026"/>
            <a:ext cx="2680921" cy="1538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Административное обеспечение школы</a:t>
            </a:r>
            <a:r>
              <a:rPr lang="en-US" sz="1077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Баруздин Александр Владимирович.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курирует административно-хозяйственную деятельность, отвечая за техническую поддержку и инфраструктуру школы. 
</a:t>
            </a:r>
            <a:endParaRPr lang="en-US" sz="1100" dirty="0"/>
          </a:p>
        </p:txBody>
      </p:sp>
      <p:sp>
        <p:nvSpPr>
          <p:cNvPr id="13" name="Text 4"/>
          <p:cNvSpPr txBox="1"/>
          <p:nvPr/>
        </p:nvSpPr>
        <p:spPr>
          <a:xfrm>
            <a:off x="5989320" y="3209026"/>
            <a:ext cx="2998079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руководителя</a:t>
            </a:r>
            <a:r>
              <a:rPr lang="en-US" sz="87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F11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Административное обеспечение школы выстроено на принципах системного управления и многолетнего опыта директора школы. Инновационная деятельность направлена на внедрение научно-исторического подхода и патриотических программ в образовательный процесс. 
</a:t>
            </a:r>
            <a:endParaRPr lang="en-US" sz="11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124EE-52F9-B5E7-A7B3-D318034CA9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5150" y="1172905"/>
            <a:ext cx="2523700" cy="19324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" y="1173511"/>
            <a:ext cx="2466283" cy="194752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755" y="1171650"/>
            <a:ext cx="2464672" cy="1951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018" y="1171650"/>
            <a:ext cx="2464548" cy="1951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400" dirty="0"/>
          </a:p>
        </p:txBody>
      </p:sp>
      <p:sp>
        <p:nvSpPr>
          <p:cNvPr id="10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История школы № 152: ключевые этапы за более чем 85 лет
</a:t>
            </a:r>
            <a:endParaRPr lang="en-US" sz="2563" dirty="0"/>
          </a:p>
        </p:txBody>
      </p:sp>
      <p:sp>
        <p:nvSpPr>
          <p:cNvPr id="11" name="Text 2"/>
          <p:cNvSpPr txBox="1"/>
          <p:nvPr/>
        </p:nvSpPr>
        <p:spPr>
          <a:xfrm>
            <a:off x="189186" y="3209026"/>
            <a:ext cx="2700315" cy="128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Основание и первые локации</a:t>
            </a: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ГБОУ школа № 152 Красногвардейского района основана в 1940 годах, первая площадка находилась на ул. Таллиннская, 7. 
</a:t>
            </a: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№ 152  одна из старейших школ Красногвардейского района 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богатой традицией обучения.</a:t>
            </a:r>
            <a:r>
              <a:rPr lang="en-US" sz="99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59" dirty="0"/>
          </a:p>
        </p:txBody>
      </p:sp>
      <p:sp>
        <p:nvSpPr>
          <p:cNvPr id="12" name="Text 3"/>
          <p:cNvSpPr txBox="1"/>
          <p:nvPr/>
        </p:nvSpPr>
        <p:spPr>
          <a:xfrm>
            <a:off x="3291509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Переезд и новое здание</a:t>
            </a:r>
            <a:endParaRPr lang="ru-RU" sz="1200" b="1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347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1970 году школа переехала в современное для того времени здание на улице Стахановцев, 15/2, где действует основной корпус по сей день.</a:t>
            </a:r>
            <a:r>
              <a:rPr lang="en-US" sz="1347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47" dirty="0"/>
          </a:p>
        </p:txBody>
      </p:sp>
      <p:sp>
        <p:nvSpPr>
          <p:cNvPr id="13" name="Text 4"/>
          <p:cNvSpPr txBox="1"/>
          <p:nvPr/>
        </p:nvSpPr>
        <p:spPr>
          <a:xfrm>
            <a:off x="6275709" y="3209026"/>
            <a:ext cx="2466283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Признание и развитие
</a:t>
            </a: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2019 году школе официально присвоено имя Героя РФ Тимура Автандиловича Апакидзе. 
В сентябре 2026 года открывается новый корпус в ЖК «Цветной город» — важный шаг на пути к развитию.
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F1F1F1"/>
                </a:solidFill>
                <a:latin typeface="Arial" pitchFamily="34" charset="0"/>
                <a:cs typeface="Arial" pitchFamily="34" charset="-120"/>
              </a:rPr>
              <a:t>6</a:t>
            </a:r>
            <a:endParaRPr lang="en-US" sz="2400" dirty="0"/>
          </a:p>
        </p:txBody>
      </p:sp>
      <p:sp>
        <p:nvSpPr>
          <p:cNvPr id="4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Традиции и достижения школы № 152
</a:t>
            </a:r>
            <a:endParaRPr lang="en-US" sz="3200" dirty="0"/>
          </a:p>
        </p:txBody>
      </p:sp>
      <p:sp>
        <p:nvSpPr>
          <p:cNvPr id="5" name="Text 2"/>
          <p:cNvSpPr txBox="1"/>
          <p:nvPr/>
        </p:nvSpPr>
        <p:spPr>
          <a:xfrm>
            <a:off x="306750" y="1373250"/>
            <a:ext cx="3924900" cy="135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последние несколько лет школа воспитала 15 золотых и 6 серебряных медалистов, одновременно три выпускника школы  получили 100 баллов на ЕГЭ.</a:t>
            </a:r>
            <a:endParaRPr lang="ru-RU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94" dirty="0"/>
          </a:p>
        </p:txBody>
      </p:sp>
      <p:sp>
        <p:nvSpPr>
          <p:cNvPr id="6" name="Text 3"/>
          <p:cNvSpPr txBox="1"/>
          <p:nvPr/>
        </p:nvSpPr>
        <p:spPr>
          <a:xfrm>
            <a:off x="306750" y="3059650"/>
            <a:ext cx="3924900" cy="135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Учащиеся школы неоднократно становились победителями регионального этапа ВСОШ по разным предметам, подтверждая высокий уровень</a:t>
            </a:r>
            <a:r>
              <a:rPr lang="ru-RU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подготовки.</a:t>
            </a:r>
            <a:endParaRPr lang="en-US" dirty="0"/>
          </a:p>
        </p:txBody>
      </p:sp>
      <p:sp>
        <p:nvSpPr>
          <p:cNvPr id="7" name="Text 4"/>
          <p:cNvSpPr txBox="1"/>
          <p:nvPr/>
        </p:nvSpPr>
        <p:spPr>
          <a:xfrm>
            <a:off x="4572000" y="1485900"/>
            <a:ext cx="4415400" cy="2712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2024 году команда школы заняла  2 место по России на Национальной технологической олимпиаде (НТО) по направлению «Беспилотные авиационные системы».
</a:t>
            </a:r>
            <a:r>
              <a:rPr lang="en-US" b="1" u="sng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школа вошла в TOP -10 школ города по результатам НТО.</a:t>
            </a:r>
            <a:r>
              <a:rPr lang="en-US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99" y="4186700"/>
            <a:ext cx="502800" cy="502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449" y="4186700"/>
            <a:ext cx="502800" cy="502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7049" y="4229420"/>
            <a:ext cx="521700" cy="41736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2099" y="4229420"/>
            <a:ext cx="521700" cy="417360"/>
          </a:xfrm>
          <a:prstGeom prst="rect">
            <a:avLst/>
          </a:prstGeom>
        </p:spPr>
      </p:pic>
      <p:sp>
        <p:nvSpPr>
          <p:cNvPr id="15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7</a:t>
            </a:r>
            <a:endParaRPr lang="en-US" sz="2400" dirty="0"/>
          </a:p>
        </p:txBody>
      </p:sp>
      <p:sp>
        <p:nvSpPr>
          <p:cNvPr id="16" name="Text 1"/>
          <p:cNvSpPr txBox="1"/>
          <p:nvPr/>
        </p:nvSpPr>
        <p:spPr>
          <a:xfrm>
            <a:off x="306750" y="548640"/>
            <a:ext cx="8530500" cy="6831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Партнеры и система сотрудничества школы.
</a:t>
            </a:r>
            <a:endParaRPr lang="en-US" sz="2563" dirty="0"/>
          </a:p>
        </p:txBody>
      </p:sp>
      <p:sp>
        <p:nvSpPr>
          <p:cNvPr id="17" name="Text 2"/>
          <p:cNvSpPr txBox="1"/>
          <p:nvPr/>
        </p:nvSpPr>
        <p:spPr>
          <a:xfrm>
            <a:off x="190464" y="1463040"/>
            <a:ext cx="1954800" cy="258554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Сотрудничество с РГГУ,  Университетом технологий управления и экономики, ЛГУ имени А.С.Пушкина , РГПУ имени Герцена, Горным университетом, Санкт-Петербургским химико-фармацевтическим университетом, ГУМРФ им.адм. С.О. Макарова, и другими ведущими ВУЗАМИ дает дополнительные возможности для расширения образовательных программ.</a:t>
            </a:r>
            <a:endParaRPr lang="ru-RU" sz="1000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Вузы-партнеры</a:t>
            </a:r>
            <a:r>
              <a:rPr lang="en-US" sz="98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35" dirty="0"/>
          </a:p>
        </p:txBody>
      </p:sp>
      <p:sp>
        <p:nvSpPr>
          <p:cNvPr id="18" name="Text 3"/>
          <p:cNvSpPr txBox="1"/>
          <p:nvPr/>
        </p:nvSpPr>
        <p:spPr>
          <a:xfrm>
            <a:off x="2425514" y="1587500"/>
            <a:ext cx="1954800" cy="246108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Сотрудничество</a:t>
            </a:r>
            <a:r>
              <a:rPr lang="ru-RU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 Гимназией в г. ЧЭНДУ (Китай),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со школами республики Беларусь (средняя школа № 172 , средняя школа № 173, средняя школа № 8 г. Минск), республиканским Колледжем МВД г. Минск, Гимназией № 8 г. Баку</a:t>
            </a:r>
            <a:r>
              <a:rPr lang="ru-RU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расширяет культурные и образовательные горизонты учащихся.</a:t>
            </a:r>
            <a:r>
              <a:rPr lang="en-US" sz="125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58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Международные связи
</a:t>
            </a:r>
            <a:endParaRPr lang="en-US" sz="1258" dirty="0"/>
          </a:p>
        </p:txBody>
      </p:sp>
      <p:sp>
        <p:nvSpPr>
          <p:cNvPr id="19" name="Text 4"/>
          <p:cNvSpPr txBox="1"/>
          <p:nvPr/>
        </p:nvSpPr>
        <p:spPr>
          <a:xfrm>
            <a:off x="4511040" y="1463040"/>
            <a:ext cx="2202180" cy="27236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Более 40 организаций поддерживают школу, включая Муниципальный Совет «Малая Охта», подростковый клуб «Современник», детский технопарк «Кванториум», «Региональная спортивная федерация спортивного туризма Санкт-Петербурга», клуб альпинистов «Штурм»</a:t>
            </a:r>
            <a:r>
              <a:rPr lang="ru-RU" sz="105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050" i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сотрудничает с Епархией Александро-Невской лавры и будущим храмом Феодоровской божьей матери в ЦГ.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 партнеры</a:t>
            </a:r>
            <a:r>
              <a:rPr lang="en-US" sz="110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1" dirty="0"/>
          </a:p>
        </p:txBody>
      </p:sp>
      <p:sp>
        <p:nvSpPr>
          <p:cNvPr id="20" name="Text 5"/>
          <p:cNvSpPr txBox="1"/>
          <p:nvPr/>
        </p:nvSpPr>
        <p:spPr>
          <a:xfrm>
            <a:off x="6895614" y="1587500"/>
            <a:ext cx="1954800" cy="228617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45 выпускников поступили в РГГМУ, среди них — два золотых медалиста, что подтверждает высокий образовательный уровень учреждения.
</a:t>
            </a:r>
            <a:r>
              <a:rPr lang="en-US" sz="14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Выпускники и успехи
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85" y="1171525"/>
            <a:ext cx="2466231" cy="1951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775" y="1172441"/>
            <a:ext cx="2466300" cy="194991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800" y="1172762"/>
            <a:ext cx="2466300" cy="194927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80816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r>
              <a:rPr lang="ru-RU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66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Именные классы и развитие кадетского движения
</a:t>
            </a:r>
            <a:endParaRPr lang="en-US" sz="2666" dirty="0"/>
          </a:p>
        </p:txBody>
      </p:sp>
      <p:sp>
        <p:nvSpPr>
          <p:cNvPr id="12" name="Text 2"/>
          <p:cNvSpPr txBox="1"/>
          <p:nvPr/>
        </p:nvSpPr>
        <p:spPr>
          <a:xfrm>
            <a:off x="478768" y="3209024"/>
            <a:ext cx="2706392" cy="1934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Именные классы — память и гордость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школе действуют 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пять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именных класс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ов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посвященных выдающимся героям и деятелям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имени А.С. Богомолова, имени Н.И. Филина, имени А.Н. Головашкина, имени Б.А. Воробьева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 имени 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Героя РФ В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Герасимова. 
</a:t>
            </a:r>
            <a:r>
              <a:rPr lang="en-US" sz="1014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62" dirty="0"/>
          </a:p>
        </p:txBody>
      </p:sp>
      <p:sp>
        <p:nvSpPr>
          <p:cNvPr id="13" name="Text 3"/>
          <p:cNvSpPr txBox="1"/>
          <p:nvPr/>
        </p:nvSpPr>
        <p:spPr>
          <a:xfrm>
            <a:off x="3657800" y="3209024"/>
            <a:ext cx="2193900" cy="1568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Кадетское движение — новый формат воспитания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сентябре 2025 года открыт первый кадетский класс Россгвардии. Планируется также создание кадетского класса Спецсвязи</a:t>
            </a:r>
            <a:r>
              <a:rPr lang="ru-RU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2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43" dirty="0"/>
          </a:p>
        </p:txBody>
      </p:sp>
      <p:sp>
        <p:nvSpPr>
          <p:cNvPr id="14" name="Text 4"/>
          <p:cNvSpPr txBox="1"/>
          <p:nvPr/>
        </p:nvSpPr>
        <p:spPr>
          <a:xfrm>
            <a:off x="6614160" y="3209025"/>
            <a:ext cx="2466300" cy="119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u="sng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Школьный музей «Из века в век»</a:t>
            </a:r>
            <a:r>
              <a:rPr lang="en-US" sz="110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3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Музей подробно рассказывает об истории школы, подвиге Т.А. Апакидзе, героях Великой Отечественной и современной СВО, укрепляя преемственность традиций.</a:t>
            </a:r>
            <a:endParaRPr lang="en-US" sz="110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83" y="1400039"/>
            <a:ext cx="4759500" cy="2638723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103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1F1F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306750" y="311075"/>
            <a:ext cx="8530500" cy="65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6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Новый корпус ГБОУ школа № 152: основные параметры
</a:t>
            </a:r>
            <a:endParaRPr lang="en-US" sz="2563" dirty="0"/>
          </a:p>
        </p:txBody>
      </p:sp>
      <p:sp>
        <p:nvSpPr>
          <p:cNvPr id="7" name="Text 2"/>
          <p:cNvSpPr txBox="1"/>
          <p:nvPr/>
        </p:nvSpPr>
        <p:spPr>
          <a:xfrm>
            <a:off x="77372" y="962076"/>
            <a:ext cx="3501178" cy="3633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00000"/>
              </a:lnSpc>
            </a:pPr>
            <a:r>
              <a:rPr lang="en-US" sz="1200" b="1" u="sng" cap="all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Этажность и площадь</a:t>
            </a:r>
            <a:r>
              <a:rPr lang="en-US" sz="1200" u="sng" cap="all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endParaRPr lang="ru-RU" sz="1200" u="sng" cap="all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lnSpc>
                <a:spcPct val="100000"/>
              </a:lnSpc>
            </a:pPr>
            <a:endParaRPr lang="ru-RU" sz="1200" cap="all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 (новый корпус) 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имеет переменную этажность (от 3 до 4 этажей). 
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Общая площадь 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здания составляет внушительные 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22,7 тыс. кв. м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что обеспечивает просторные коридоры, рекреации и классы.</a:t>
            </a:r>
            <a:endParaRPr lang="ru-RU" sz="1200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lnSpc>
                <a:spcPct val="100000"/>
              </a:lnSpc>
            </a:pP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b="1" u="sng" cap="all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Территория и комфорт:</a:t>
            </a:r>
            <a:r>
              <a:rPr lang="ru-RU" sz="1200" b="1" u="sng" cap="all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algn="just">
              <a:lnSpc>
                <a:spcPct val="100000"/>
              </a:lnSpc>
            </a:pPr>
            <a:endParaRPr lang="ru-RU" sz="1200" b="1" cap="all" dirty="0">
              <a:solidFill>
                <a:srgbClr val="43434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Прилегающая территория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Установлено современное покрытие на спортплощадках, есть зоны для ГТО и подвижных игр. Территория будет благоустроена малыми архитектурными формами и озеленена.
</a:t>
            </a:r>
            <a:r>
              <a:rPr lang="en-US" sz="12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Комфортная среда</a:t>
            </a:r>
            <a:r>
              <a:rPr lang="en-US" sz="12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Здание спроектировано с учетом безбарьерной среды (доступно для маломобильных групп), просторные холлы оснащены удобной мебелью для зон отдыха.</a:t>
            </a:r>
            <a:endParaRPr lang="en-US" sz="99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2695</Words>
  <Application>Microsoft Office PowerPoint</Application>
  <PresentationFormat>Экран (16:9)</PresentationFormat>
  <Paragraphs>149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25</cp:revision>
  <dcterms:created xsi:type="dcterms:W3CDTF">2026-05-05T14:18:03Z</dcterms:created>
  <dcterms:modified xsi:type="dcterms:W3CDTF">2026-05-06T13:02:31Z</dcterms:modified>
</cp:coreProperties>
</file>